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handoutMasterIdLst>
    <p:handoutMasterId r:id="rId11"/>
  </p:handoutMasterIdLst>
  <p:sldIdLst>
    <p:sldId id="322" r:id="rId2"/>
    <p:sldId id="259" r:id="rId3"/>
    <p:sldId id="321" r:id="rId4"/>
    <p:sldId id="296" r:id="rId5"/>
    <p:sldId id="323" r:id="rId6"/>
    <p:sldId id="324" r:id="rId7"/>
    <p:sldId id="325" r:id="rId8"/>
    <p:sldId id="297" r:id="rId9"/>
  </p:sldIdLst>
  <p:sldSz cx="9144000" cy="6858000" type="screen4x3"/>
  <p:notesSz cx="6858000" cy="9144000"/>
  <p:embeddedFontLst>
    <p:embeddedFont>
      <p:font typeface="굴림체" panose="020B0609000101010101" pitchFamily="49" charset="-127"/>
      <p:regular r:id="rId12"/>
    </p:embeddedFont>
    <p:embeddedFont>
      <p:font typeface="맑은 고딕" panose="020B0503020000020004" pitchFamily="34" charset="-127"/>
      <p:regular r:id="rId13"/>
      <p:bold r:id="rId14"/>
    </p:embeddedFont>
    <p:embeddedFont>
      <p:font typeface="Arial Black" panose="020B0A04020102020204" pitchFamily="34" charset="0"/>
      <p:bold r:id="rId15"/>
    </p:embeddedFont>
    <p:embeddedFont>
      <p:font typeface="Bahnschrift SemiLight SemiConde" panose="020B0502040204020203" pitchFamily="34" charset="0"/>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Noto Sans" panose="020B0604020202020204" charset="0"/>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2A4B44"/>
    <a:srgbClr val="444341"/>
    <a:srgbClr val="0097C6"/>
    <a:srgbClr val="FDD011"/>
    <a:srgbClr val="BBCED8"/>
    <a:srgbClr val="53BAC5"/>
    <a:srgbClr val="475E59"/>
    <a:srgbClr val="B26C62"/>
    <a:srgbClr val="CD9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5" autoAdjust="0"/>
    <p:restoredTop sz="94792" autoAdjust="0"/>
  </p:normalViewPr>
  <p:slideViewPr>
    <p:cSldViewPr>
      <p:cViewPr varScale="1">
        <p:scale>
          <a:sx n="86" d="100"/>
          <a:sy n="86" d="100"/>
        </p:scale>
        <p:origin x="1618"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8" d="100"/>
          <a:sy n="68" d="100"/>
        </p:scale>
        <p:origin x="3101"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2020-06-14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2020-06-14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485877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직사각형 7">
            <a:extLst>
              <a:ext uri="{FF2B5EF4-FFF2-40B4-BE49-F238E27FC236}">
                <a16:creationId xmlns:a16="http://schemas.microsoft.com/office/drawing/2014/main" id="{38D3D14A-36E7-4F8A-B406-0E12690AA537}"/>
              </a:ext>
            </a:extLst>
          </p:cNvPr>
          <p:cNvSpPr/>
          <p:nvPr userDrawn="1"/>
        </p:nvSpPr>
        <p:spPr>
          <a:xfrm>
            <a:off x="611560" y="620688"/>
            <a:ext cx="4392488" cy="3312368"/>
          </a:xfrm>
          <a:prstGeom prst="rect">
            <a:avLst/>
          </a:prstGeom>
          <a:solidFill>
            <a:srgbClr val="0033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2020-06-14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755576" y="932586"/>
            <a:ext cx="4392488" cy="228039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2020-06-14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2020-06-14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2020-06-14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83618"/>
            <a:ext cx="8291265" cy="4881686"/>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56" y="116632"/>
            <a:ext cx="8280900" cy="79208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2020-06-14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395536" y="111812"/>
            <a:ext cx="8402524"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직사각형 7">
            <a:extLst>
              <a:ext uri="{FF2B5EF4-FFF2-40B4-BE49-F238E27FC236}">
                <a16:creationId xmlns:a16="http://schemas.microsoft.com/office/drawing/2014/main" id="{615B705A-912B-4BFF-8EAC-8927FE5B6F92}"/>
              </a:ext>
            </a:extLst>
          </p:cNvPr>
          <p:cNvSpPr/>
          <p:nvPr userDrawn="1"/>
        </p:nvSpPr>
        <p:spPr>
          <a:xfrm>
            <a:off x="853872" y="1037496"/>
            <a:ext cx="5256584" cy="1080120"/>
          </a:xfrm>
          <a:prstGeom prst="rect">
            <a:avLst/>
          </a:prstGeom>
          <a:solidFill>
            <a:srgbClr val="0033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aseline="0">
              <a:latin typeface="Noto Sans" pitchFamily="34" charset="0"/>
              <a:ea typeface="맑은 고딕" pitchFamily="50" charset="-127"/>
            </a:endParaRP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2020-06-14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853872" y="933103"/>
            <a:ext cx="525658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92D05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2020-06-14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912688" y="3284984"/>
            <a:ext cx="3496194"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accent3">
                    <a:lumMod val="40000"/>
                    <a:lumOff val="60000"/>
                  </a:schemeClr>
                </a:solidFill>
                <a:latin typeface="+mj-lt"/>
                <a:ea typeface="맑은 고딕" pitchFamily="50" charset="-127"/>
                <a:cs typeface="굴림" pitchFamily="50" charset="-127"/>
              </a:rPr>
              <a:t>BY:  Aditya </a:t>
            </a:r>
            <a:r>
              <a:rPr kumimoji="1" lang="en-US" altLang="ko-KR" sz="1000" dirty="0" err="1">
                <a:solidFill>
                  <a:schemeClr val="accent3">
                    <a:lumMod val="40000"/>
                    <a:lumOff val="60000"/>
                  </a:schemeClr>
                </a:solidFill>
                <a:latin typeface="+mj-lt"/>
                <a:ea typeface="맑은 고딕" pitchFamily="50" charset="-127"/>
                <a:cs typeface="굴림" pitchFamily="50" charset="-127"/>
              </a:rPr>
              <a:t>Kamat</a:t>
            </a:r>
            <a:r>
              <a:rPr kumimoji="1" lang="en-US" altLang="ko-KR" sz="1000" dirty="0">
                <a:solidFill>
                  <a:schemeClr val="accent3">
                    <a:lumMod val="40000"/>
                    <a:lumOff val="60000"/>
                  </a:schemeClr>
                </a:solidFill>
                <a:latin typeface="+mj-lt"/>
                <a:ea typeface="맑은 고딕" pitchFamily="50" charset="-127"/>
                <a:cs typeface="굴림" pitchFamily="50" charset="-127"/>
              </a:rPr>
              <a:t> (1BM18IS003)</a:t>
            </a:r>
          </a:p>
          <a:p>
            <a:pPr fontAlgn="base">
              <a:spcBef>
                <a:spcPct val="0"/>
              </a:spcBef>
              <a:spcAft>
                <a:spcPct val="0"/>
              </a:spcAft>
            </a:pPr>
            <a:r>
              <a:rPr kumimoji="1" lang="en-US" altLang="ko-KR" sz="1000" dirty="0">
                <a:solidFill>
                  <a:schemeClr val="accent3">
                    <a:lumMod val="40000"/>
                    <a:lumOff val="60000"/>
                  </a:schemeClr>
                </a:solidFill>
                <a:latin typeface="+mj-lt"/>
                <a:ea typeface="맑은 고딕" pitchFamily="50" charset="-127"/>
                <a:cs typeface="굴림" pitchFamily="50" charset="-127"/>
              </a:rPr>
              <a:t>        Aryan (1BM18IS018)</a:t>
            </a:r>
          </a:p>
        </p:txBody>
      </p:sp>
      <p:sp>
        <p:nvSpPr>
          <p:cNvPr id="7" name="제목 6">
            <a:extLst>
              <a:ext uri="{FF2B5EF4-FFF2-40B4-BE49-F238E27FC236}">
                <a16:creationId xmlns:a16="http://schemas.microsoft.com/office/drawing/2014/main" id="{103C6D8C-E13E-4DE2-9FA1-B76F6366DCCA}"/>
              </a:ext>
            </a:extLst>
          </p:cNvPr>
          <p:cNvSpPr>
            <a:spLocks noGrp="1"/>
          </p:cNvSpPr>
          <p:nvPr>
            <p:ph type="ctrTitle"/>
          </p:nvPr>
        </p:nvSpPr>
        <p:spPr>
          <a:xfrm>
            <a:off x="755576" y="932586"/>
            <a:ext cx="4188303" cy="1859151"/>
          </a:xfrm>
        </p:spPr>
        <p:txBody>
          <a:bodyPr/>
          <a:lstStyle/>
          <a:p>
            <a:r>
              <a:rPr lang="en-US" altLang="ko-KR" b="1" dirty="0"/>
              <a:t>Football Management System</a:t>
            </a:r>
          </a:p>
        </p:txBody>
      </p:sp>
      <p:grpSp>
        <p:nvGrpSpPr>
          <p:cNvPr id="9" name="그룹 8"/>
          <p:cNvGrpSpPr/>
          <p:nvPr/>
        </p:nvGrpSpPr>
        <p:grpSpPr>
          <a:xfrm>
            <a:off x="3904200" y="6166383"/>
            <a:ext cx="1335600" cy="338400"/>
            <a:chOff x="5427663" y="5711825"/>
            <a:chExt cx="1335600" cy="338400"/>
          </a:xfrm>
        </p:grpSpPr>
        <p:sp>
          <p:nvSpPr>
            <p:cNvPr id="10"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835393746"/>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whoosh.wav"/>
          </p:stSnd>
        </p:sndAc>
      </p:transition>
    </mc:Choice>
    <mc:Fallback>
      <p:transition spd="slow">
        <p:sndAc>
          <p:stSnd>
            <p:snd r:embed="rId3" name="whoosh.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p:cNvSpPr/>
          <p:nvPr/>
        </p:nvSpPr>
        <p:spPr>
          <a:xfrm>
            <a:off x="611560" y="836712"/>
            <a:ext cx="2736304" cy="648072"/>
          </a:xfrm>
          <a:prstGeom prst="rect">
            <a:avLst/>
          </a:prstGeom>
          <a:solidFill>
            <a:srgbClr val="0033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27" name="TextBox 26"/>
          <p:cNvSpPr txBox="1"/>
          <p:nvPr/>
        </p:nvSpPr>
        <p:spPr>
          <a:xfrm>
            <a:off x="785786" y="836712"/>
            <a:ext cx="2357454" cy="553998"/>
          </a:xfrm>
          <a:prstGeom prst="rect">
            <a:avLst/>
          </a:prstGeom>
          <a:noFill/>
        </p:spPr>
        <p:txBody>
          <a:bodyPr wrap="square" rtlCol="0">
            <a:spAutoFit/>
          </a:bodyPr>
          <a:lstStyle/>
          <a:p>
            <a:pPr algn="ctr"/>
            <a:r>
              <a:rPr lang="en-US" altLang="ko-KR" sz="3000" b="1" dirty="0">
                <a:solidFill>
                  <a:schemeClr val="bg1"/>
                </a:solidFill>
                <a:latin typeface="+mj-lt"/>
                <a:ea typeface="맑은 고딕" pitchFamily="50" charset="-127"/>
              </a:rPr>
              <a:t>CONTENTS</a:t>
            </a:r>
            <a:endParaRPr lang="ko-KR" altLang="en-US" sz="3000" b="1" dirty="0">
              <a:solidFill>
                <a:schemeClr val="bg1"/>
              </a:solidFill>
              <a:latin typeface="+mj-lt"/>
              <a:ea typeface="맑은 고딕" pitchFamily="50" charset="-127"/>
            </a:endParaRPr>
          </a:p>
        </p:txBody>
      </p:sp>
      <p:grpSp>
        <p:nvGrpSpPr>
          <p:cNvPr id="4" name="그룹 3">
            <a:extLst>
              <a:ext uri="{FF2B5EF4-FFF2-40B4-BE49-F238E27FC236}">
                <a16:creationId xmlns:a16="http://schemas.microsoft.com/office/drawing/2014/main" id="{7C5C2FBA-55C6-469A-98F3-47B4FB29A382}"/>
              </a:ext>
            </a:extLst>
          </p:cNvPr>
          <p:cNvGrpSpPr/>
          <p:nvPr/>
        </p:nvGrpSpPr>
        <p:grpSpPr>
          <a:xfrm>
            <a:off x="703000" y="2693208"/>
            <a:ext cx="2890754" cy="521962"/>
            <a:chOff x="703000" y="2852936"/>
            <a:chExt cx="2890754" cy="521962"/>
          </a:xfrm>
        </p:grpSpPr>
        <p:sp>
          <p:nvSpPr>
            <p:cNvPr id="34" name="TextBox 13"/>
            <p:cNvSpPr txBox="1">
              <a:spLocks noChangeArrowheads="1"/>
            </p:cNvSpPr>
            <p:nvPr/>
          </p:nvSpPr>
          <p:spPr bwMode="auto">
            <a:xfrm>
              <a:off x="703000" y="2852936"/>
              <a:ext cx="508473" cy="477054"/>
            </a:xfrm>
            <a:prstGeom prst="rect">
              <a:avLst/>
            </a:prstGeom>
            <a:noFill/>
            <a:ln w="9525">
              <a:noFill/>
              <a:miter lim="800000"/>
              <a:headEnd/>
              <a:tailEnd/>
            </a:ln>
          </p:spPr>
          <p:txBody>
            <a:bodyPr wrap="none">
              <a:spAutoFit/>
            </a:bodyPr>
            <a:lstStyle/>
            <a:p>
              <a:r>
                <a:rPr lang="en-US" altLang="ko-KR" sz="2500" b="1" dirty="0">
                  <a:solidFill>
                    <a:srgbClr val="92D050"/>
                  </a:solidFill>
                  <a:latin typeface="+mj-lt"/>
                  <a:ea typeface="맑은 고딕" pitchFamily="50" charset="-127"/>
                </a:rPr>
                <a:t>01</a:t>
              </a:r>
              <a:endParaRPr lang="ko-KR" altLang="en-US" sz="2500" b="1" dirty="0">
                <a:solidFill>
                  <a:srgbClr val="92D050"/>
                </a:solidFill>
                <a:latin typeface="+mj-lt"/>
                <a:ea typeface="맑은 고딕" pitchFamily="50" charset="-127"/>
              </a:endParaRPr>
            </a:p>
          </p:txBody>
        </p:sp>
        <p:sp>
          <p:nvSpPr>
            <p:cNvPr id="35" name="Text Box 5"/>
            <p:cNvSpPr txBox="1">
              <a:spLocks noChangeArrowheads="1"/>
            </p:cNvSpPr>
            <p:nvPr/>
          </p:nvSpPr>
          <p:spPr bwMode="auto">
            <a:xfrm>
              <a:off x="1289497" y="3067121"/>
              <a:ext cx="2304257" cy="307777"/>
            </a:xfrm>
            <a:prstGeom prst="rect">
              <a:avLst/>
            </a:prstGeom>
            <a:noFill/>
            <a:ln w="9525">
              <a:noFill/>
              <a:miter lim="800000"/>
              <a:headEnd/>
              <a:tailEnd/>
            </a:ln>
          </p:spPr>
          <p:txBody>
            <a:bodyPr wrap="square">
              <a:spAutoFit/>
            </a:bodyPr>
            <a:lstStyle/>
            <a:p>
              <a:pPr>
                <a:defRPr/>
              </a:pPr>
              <a:r>
                <a:rPr lang="en-US" altLang="ko-KR" sz="1400" b="1" dirty="0">
                  <a:solidFill>
                    <a:srgbClr val="003300"/>
                  </a:solidFill>
                  <a:latin typeface="+mj-lt"/>
                  <a:ea typeface="맑은 고딕" pitchFamily="50" charset="-127"/>
                </a:rPr>
                <a:t> </a:t>
              </a:r>
              <a:endParaRPr lang="en-US" altLang="ko-KR" sz="1400" b="1" dirty="0">
                <a:solidFill>
                  <a:schemeClr val="accent3">
                    <a:lumMod val="50000"/>
                  </a:schemeClr>
                </a:solidFill>
                <a:latin typeface="Arial Black" panose="020B0A04020102020204" pitchFamily="34" charset="0"/>
                <a:ea typeface="맑은 고딕" pitchFamily="50" charset="-127"/>
              </a:endParaRPr>
            </a:p>
          </p:txBody>
        </p:sp>
        <p:cxnSp>
          <p:nvCxnSpPr>
            <p:cNvPr id="3" name="직선 연결선 2"/>
            <p:cNvCxnSpPr/>
            <p:nvPr/>
          </p:nvCxnSpPr>
          <p:spPr>
            <a:xfrm>
              <a:off x="1233344" y="2924944"/>
              <a:ext cx="128104" cy="19477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 name="그룹 7">
            <a:extLst>
              <a:ext uri="{FF2B5EF4-FFF2-40B4-BE49-F238E27FC236}">
                <a16:creationId xmlns:a16="http://schemas.microsoft.com/office/drawing/2014/main" id="{9A34EDBC-4482-4D16-B30A-4F8B1693CD94}"/>
              </a:ext>
            </a:extLst>
          </p:cNvPr>
          <p:cNvGrpSpPr/>
          <p:nvPr/>
        </p:nvGrpSpPr>
        <p:grpSpPr>
          <a:xfrm>
            <a:off x="703000" y="3330827"/>
            <a:ext cx="2784941" cy="620328"/>
            <a:chOff x="703000" y="3445365"/>
            <a:chExt cx="2784941" cy="620328"/>
          </a:xfrm>
        </p:grpSpPr>
        <p:sp>
          <p:nvSpPr>
            <p:cNvPr id="25" name="TextBox 13"/>
            <p:cNvSpPr txBox="1">
              <a:spLocks noChangeArrowheads="1"/>
            </p:cNvSpPr>
            <p:nvPr/>
          </p:nvSpPr>
          <p:spPr bwMode="auto">
            <a:xfrm>
              <a:off x="703000" y="3445365"/>
              <a:ext cx="508473" cy="477054"/>
            </a:xfrm>
            <a:prstGeom prst="rect">
              <a:avLst/>
            </a:prstGeom>
            <a:noFill/>
            <a:ln w="9525">
              <a:noFill/>
              <a:miter lim="800000"/>
              <a:headEnd/>
              <a:tailEnd/>
            </a:ln>
          </p:spPr>
          <p:txBody>
            <a:bodyPr wrap="none">
              <a:spAutoFit/>
            </a:bodyPr>
            <a:lstStyle/>
            <a:p>
              <a:r>
                <a:rPr lang="en-US" altLang="ko-KR" sz="2500" b="1" dirty="0">
                  <a:solidFill>
                    <a:srgbClr val="92D050"/>
                  </a:solidFill>
                  <a:latin typeface="+mj-lt"/>
                  <a:ea typeface="맑은 고딕" pitchFamily="50" charset="-127"/>
                </a:rPr>
                <a:t>02</a:t>
              </a:r>
              <a:endParaRPr lang="ko-KR" altLang="en-US" sz="2500" b="1" dirty="0">
                <a:solidFill>
                  <a:srgbClr val="92D050"/>
                </a:solidFill>
                <a:latin typeface="+mj-lt"/>
                <a:ea typeface="맑은 고딕" pitchFamily="50" charset="-127"/>
              </a:endParaRPr>
            </a:p>
          </p:txBody>
        </p:sp>
        <p:sp>
          <p:nvSpPr>
            <p:cNvPr id="26" name="Text Box 5"/>
            <p:cNvSpPr txBox="1">
              <a:spLocks noChangeArrowheads="1"/>
            </p:cNvSpPr>
            <p:nvPr/>
          </p:nvSpPr>
          <p:spPr bwMode="auto">
            <a:xfrm>
              <a:off x="1183684" y="3696361"/>
              <a:ext cx="2304257" cy="369332"/>
            </a:xfrm>
            <a:prstGeom prst="rect">
              <a:avLst/>
            </a:prstGeom>
            <a:noFill/>
            <a:ln w="9525">
              <a:noFill/>
              <a:miter lim="800000"/>
              <a:headEnd/>
              <a:tailEnd/>
            </a:ln>
          </p:spPr>
          <p:txBody>
            <a:bodyPr wrap="square">
              <a:spAutoFit/>
            </a:bodyPr>
            <a:lstStyle/>
            <a:p>
              <a:pPr>
                <a:defRPr/>
              </a:pPr>
              <a:r>
                <a:rPr lang="en-US" altLang="ko-KR" b="1" dirty="0">
                  <a:solidFill>
                    <a:srgbClr val="003300"/>
                  </a:solidFill>
                  <a:latin typeface="+mj-lt"/>
                  <a:ea typeface="맑은 고딕" pitchFamily="50" charset="-127"/>
                </a:rPr>
                <a:t> Schema Diagram</a:t>
              </a:r>
            </a:p>
          </p:txBody>
        </p:sp>
        <p:cxnSp>
          <p:nvCxnSpPr>
            <p:cNvPr id="22" name="직선 연결선 21"/>
            <p:cNvCxnSpPr/>
            <p:nvPr/>
          </p:nvCxnSpPr>
          <p:spPr>
            <a:xfrm>
              <a:off x="1233344" y="3516614"/>
              <a:ext cx="128104" cy="19477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7372D060-9952-4F15-88B5-17AB76734EB2}"/>
              </a:ext>
            </a:extLst>
          </p:cNvPr>
          <p:cNvGrpSpPr/>
          <p:nvPr/>
        </p:nvGrpSpPr>
        <p:grpSpPr>
          <a:xfrm>
            <a:off x="703000" y="3968446"/>
            <a:ext cx="2784941" cy="620328"/>
            <a:chOff x="703000" y="4041656"/>
            <a:chExt cx="2784941" cy="620328"/>
          </a:xfrm>
        </p:grpSpPr>
        <p:sp>
          <p:nvSpPr>
            <p:cNvPr id="31" name="TextBox 13"/>
            <p:cNvSpPr txBox="1">
              <a:spLocks noChangeArrowheads="1"/>
            </p:cNvSpPr>
            <p:nvPr/>
          </p:nvSpPr>
          <p:spPr bwMode="auto">
            <a:xfrm>
              <a:off x="703000" y="4041656"/>
              <a:ext cx="508473" cy="477054"/>
            </a:xfrm>
            <a:prstGeom prst="rect">
              <a:avLst/>
            </a:prstGeom>
            <a:noFill/>
            <a:ln w="9525">
              <a:noFill/>
              <a:miter lim="800000"/>
              <a:headEnd/>
              <a:tailEnd/>
            </a:ln>
          </p:spPr>
          <p:txBody>
            <a:bodyPr wrap="none">
              <a:spAutoFit/>
            </a:bodyPr>
            <a:lstStyle/>
            <a:p>
              <a:r>
                <a:rPr lang="en-US" altLang="ko-KR" sz="2500" b="1" dirty="0">
                  <a:solidFill>
                    <a:srgbClr val="92D050"/>
                  </a:solidFill>
                  <a:latin typeface="+mj-lt"/>
                  <a:ea typeface="맑은 고딕" pitchFamily="50" charset="-127"/>
                </a:rPr>
                <a:t>03</a:t>
              </a:r>
              <a:endParaRPr lang="ko-KR" altLang="en-US" sz="2500" b="1" dirty="0">
                <a:solidFill>
                  <a:srgbClr val="92D050"/>
                </a:solidFill>
                <a:latin typeface="+mj-lt"/>
                <a:ea typeface="맑은 고딕" pitchFamily="50" charset="-127"/>
              </a:endParaRPr>
            </a:p>
          </p:txBody>
        </p:sp>
        <p:sp>
          <p:nvSpPr>
            <p:cNvPr id="32" name="Text Box 5"/>
            <p:cNvSpPr txBox="1">
              <a:spLocks noChangeArrowheads="1"/>
            </p:cNvSpPr>
            <p:nvPr/>
          </p:nvSpPr>
          <p:spPr bwMode="auto">
            <a:xfrm>
              <a:off x="1183684" y="4292652"/>
              <a:ext cx="2304257" cy="369332"/>
            </a:xfrm>
            <a:prstGeom prst="rect">
              <a:avLst/>
            </a:prstGeom>
            <a:noFill/>
            <a:ln w="9525">
              <a:noFill/>
              <a:miter lim="800000"/>
              <a:headEnd/>
              <a:tailEnd/>
            </a:ln>
          </p:spPr>
          <p:txBody>
            <a:bodyPr wrap="square">
              <a:spAutoFit/>
            </a:bodyPr>
            <a:lstStyle/>
            <a:p>
              <a:pPr>
                <a:defRPr/>
              </a:pPr>
              <a:r>
                <a:rPr lang="en-US" altLang="ko-KR" sz="1400" b="1" dirty="0">
                  <a:solidFill>
                    <a:srgbClr val="003300"/>
                  </a:solidFill>
                  <a:latin typeface="+mj-lt"/>
                  <a:ea typeface="맑은 고딕" pitchFamily="50" charset="-127"/>
                </a:rPr>
                <a:t> </a:t>
              </a:r>
              <a:r>
                <a:rPr lang="en-US" altLang="ko-KR" b="1" dirty="0">
                  <a:solidFill>
                    <a:srgbClr val="003300"/>
                  </a:solidFill>
                  <a:latin typeface="+mj-lt"/>
                  <a:ea typeface="맑은 고딕" pitchFamily="50" charset="-127"/>
                </a:rPr>
                <a:t>Tables</a:t>
              </a:r>
              <a:endParaRPr lang="en-US" altLang="ko-KR" sz="1400" b="1" dirty="0">
                <a:solidFill>
                  <a:srgbClr val="003300"/>
                </a:solidFill>
                <a:latin typeface="+mj-lt"/>
                <a:ea typeface="맑은 고딕" pitchFamily="50" charset="-127"/>
              </a:endParaRPr>
            </a:p>
          </p:txBody>
        </p:sp>
        <p:cxnSp>
          <p:nvCxnSpPr>
            <p:cNvPr id="23" name="직선 연결선 22"/>
            <p:cNvCxnSpPr/>
            <p:nvPr/>
          </p:nvCxnSpPr>
          <p:spPr>
            <a:xfrm>
              <a:off x="1233344" y="4119043"/>
              <a:ext cx="128104" cy="19477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D58EF405-6DD4-454C-8929-AB20F6BB6E2D}"/>
              </a:ext>
            </a:extLst>
          </p:cNvPr>
          <p:cNvGrpSpPr/>
          <p:nvPr/>
        </p:nvGrpSpPr>
        <p:grpSpPr>
          <a:xfrm>
            <a:off x="703000" y="4606065"/>
            <a:ext cx="2784941" cy="620328"/>
            <a:chOff x="703000" y="4634085"/>
            <a:chExt cx="2784941" cy="620328"/>
          </a:xfrm>
        </p:grpSpPr>
        <p:sp>
          <p:nvSpPr>
            <p:cNvPr id="37" name="TextBox 13"/>
            <p:cNvSpPr txBox="1">
              <a:spLocks noChangeArrowheads="1"/>
            </p:cNvSpPr>
            <p:nvPr/>
          </p:nvSpPr>
          <p:spPr bwMode="auto">
            <a:xfrm>
              <a:off x="703000" y="4634085"/>
              <a:ext cx="508473" cy="477054"/>
            </a:xfrm>
            <a:prstGeom prst="rect">
              <a:avLst/>
            </a:prstGeom>
            <a:noFill/>
            <a:ln w="9525">
              <a:noFill/>
              <a:miter lim="800000"/>
              <a:headEnd/>
              <a:tailEnd/>
            </a:ln>
          </p:spPr>
          <p:txBody>
            <a:bodyPr wrap="none">
              <a:spAutoFit/>
            </a:bodyPr>
            <a:lstStyle/>
            <a:p>
              <a:r>
                <a:rPr lang="en-US" altLang="ko-KR" sz="2500" b="1" dirty="0">
                  <a:solidFill>
                    <a:srgbClr val="92D050"/>
                  </a:solidFill>
                  <a:latin typeface="+mj-lt"/>
                  <a:ea typeface="맑은 고딕" pitchFamily="50" charset="-127"/>
                </a:rPr>
                <a:t>04</a:t>
              </a:r>
              <a:endParaRPr lang="ko-KR" altLang="en-US" sz="2500" b="1" dirty="0">
                <a:solidFill>
                  <a:srgbClr val="92D050"/>
                </a:solidFill>
                <a:latin typeface="+mj-lt"/>
                <a:ea typeface="맑은 고딕" pitchFamily="50" charset="-127"/>
              </a:endParaRPr>
            </a:p>
          </p:txBody>
        </p:sp>
        <p:sp>
          <p:nvSpPr>
            <p:cNvPr id="38" name="Text Box 5"/>
            <p:cNvSpPr txBox="1">
              <a:spLocks noChangeArrowheads="1"/>
            </p:cNvSpPr>
            <p:nvPr/>
          </p:nvSpPr>
          <p:spPr bwMode="auto">
            <a:xfrm>
              <a:off x="1183684" y="4885081"/>
              <a:ext cx="2304257" cy="369332"/>
            </a:xfrm>
            <a:prstGeom prst="rect">
              <a:avLst/>
            </a:prstGeom>
            <a:noFill/>
            <a:ln w="9525">
              <a:noFill/>
              <a:miter lim="800000"/>
              <a:headEnd/>
              <a:tailEnd/>
            </a:ln>
          </p:spPr>
          <p:txBody>
            <a:bodyPr wrap="square">
              <a:spAutoFit/>
            </a:bodyPr>
            <a:lstStyle/>
            <a:p>
              <a:pPr>
                <a:defRPr/>
              </a:pPr>
              <a:r>
                <a:rPr lang="en-US" altLang="ko-KR" b="1" dirty="0">
                  <a:solidFill>
                    <a:srgbClr val="003300"/>
                  </a:solidFill>
                  <a:latin typeface="+mj-lt"/>
                  <a:ea typeface="맑은 고딕" pitchFamily="50" charset="-127"/>
                </a:rPr>
                <a:t> ER Diagram</a:t>
              </a:r>
            </a:p>
          </p:txBody>
        </p:sp>
        <p:cxnSp>
          <p:nvCxnSpPr>
            <p:cNvPr id="24" name="직선 연결선 23"/>
            <p:cNvCxnSpPr/>
            <p:nvPr/>
          </p:nvCxnSpPr>
          <p:spPr>
            <a:xfrm>
              <a:off x="1233344" y="4710713"/>
              <a:ext cx="128104" cy="19477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 name="그룹 4">
            <a:extLst>
              <a:ext uri="{FF2B5EF4-FFF2-40B4-BE49-F238E27FC236}">
                <a16:creationId xmlns:a16="http://schemas.microsoft.com/office/drawing/2014/main" id="{4E9FF6AA-A4F2-4FA0-AB35-A3282FF23FA4}"/>
              </a:ext>
            </a:extLst>
          </p:cNvPr>
          <p:cNvGrpSpPr/>
          <p:nvPr/>
        </p:nvGrpSpPr>
        <p:grpSpPr>
          <a:xfrm>
            <a:off x="703000" y="5243685"/>
            <a:ext cx="2784941" cy="620328"/>
            <a:chOff x="703000" y="5243685"/>
            <a:chExt cx="2784941" cy="620328"/>
          </a:xfrm>
        </p:grpSpPr>
        <p:sp>
          <p:nvSpPr>
            <p:cNvPr id="40" name="TextBox 13"/>
            <p:cNvSpPr txBox="1">
              <a:spLocks noChangeArrowheads="1"/>
            </p:cNvSpPr>
            <p:nvPr/>
          </p:nvSpPr>
          <p:spPr bwMode="auto">
            <a:xfrm>
              <a:off x="703000" y="5243685"/>
              <a:ext cx="508473" cy="477054"/>
            </a:xfrm>
            <a:prstGeom prst="rect">
              <a:avLst/>
            </a:prstGeom>
            <a:noFill/>
            <a:ln w="9525">
              <a:noFill/>
              <a:miter lim="800000"/>
              <a:headEnd/>
              <a:tailEnd/>
            </a:ln>
          </p:spPr>
          <p:txBody>
            <a:bodyPr wrap="none">
              <a:spAutoFit/>
            </a:bodyPr>
            <a:lstStyle/>
            <a:p>
              <a:r>
                <a:rPr lang="en-US" altLang="ko-KR" sz="2500" b="1" dirty="0">
                  <a:solidFill>
                    <a:srgbClr val="92D050"/>
                  </a:solidFill>
                  <a:latin typeface="+mj-lt"/>
                  <a:ea typeface="맑은 고딕" pitchFamily="50" charset="-127"/>
                </a:rPr>
                <a:t>05</a:t>
              </a:r>
              <a:endParaRPr lang="ko-KR" altLang="en-US" sz="2500" b="1" dirty="0">
                <a:solidFill>
                  <a:srgbClr val="92D050"/>
                </a:solidFill>
                <a:latin typeface="+mj-lt"/>
                <a:ea typeface="맑은 고딕" pitchFamily="50" charset="-127"/>
              </a:endParaRPr>
            </a:p>
          </p:txBody>
        </p:sp>
        <p:sp>
          <p:nvSpPr>
            <p:cNvPr id="41" name="Text Box 5"/>
            <p:cNvSpPr txBox="1">
              <a:spLocks noChangeArrowheads="1"/>
            </p:cNvSpPr>
            <p:nvPr/>
          </p:nvSpPr>
          <p:spPr bwMode="auto">
            <a:xfrm>
              <a:off x="1183684" y="5494681"/>
              <a:ext cx="2304257" cy="369332"/>
            </a:xfrm>
            <a:prstGeom prst="rect">
              <a:avLst/>
            </a:prstGeom>
            <a:noFill/>
            <a:ln w="9525">
              <a:noFill/>
              <a:miter lim="800000"/>
              <a:headEnd/>
              <a:tailEnd/>
            </a:ln>
          </p:spPr>
          <p:txBody>
            <a:bodyPr wrap="square">
              <a:spAutoFit/>
            </a:bodyPr>
            <a:lstStyle/>
            <a:p>
              <a:pPr>
                <a:defRPr/>
              </a:pPr>
              <a:r>
                <a:rPr lang="en-US" altLang="ko-KR" sz="1400" b="1" dirty="0">
                  <a:solidFill>
                    <a:srgbClr val="003300"/>
                  </a:solidFill>
                  <a:latin typeface="+mj-lt"/>
                  <a:ea typeface="맑은 고딕" pitchFamily="50" charset="-127"/>
                </a:rPr>
                <a:t> </a:t>
              </a:r>
              <a:r>
                <a:rPr lang="en-US" altLang="ko-KR" b="1" dirty="0">
                  <a:solidFill>
                    <a:srgbClr val="003300"/>
                  </a:solidFill>
                  <a:latin typeface="+mj-lt"/>
                  <a:ea typeface="맑은 고딕" pitchFamily="50" charset="-127"/>
                </a:rPr>
                <a:t>Result</a:t>
              </a:r>
              <a:endParaRPr lang="en-US" altLang="ko-KR" sz="1400" b="1" dirty="0">
                <a:solidFill>
                  <a:srgbClr val="003300"/>
                </a:solidFill>
                <a:latin typeface="+mj-lt"/>
                <a:ea typeface="맑은 고딕" pitchFamily="50" charset="-127"/>
              </a:endParaRPr>
            </a:p>
          </p:txBody>
        </p:sp>
        <p:cxnSp>
          <p:nvCxnSpPr>
            <p:cNvPr id="28" name="직선 연결선 27"/>
            <p:cNvCxnSpPr/>
            <p:nvPr/>
          </p:nvCxnSpPr>
          <p:spPr>
            <a:xfrm>
              <a:off x="1233344" y="5345414"/>
              <a:ext cx="128104" cy="19477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8E36523-E436-4C2A-B75A-F133A81EE69F}"/>
              </a:ext>
            </a:extLst>
          </p:cNvPr>
          <p:cNvSpPr/>
          <p:nvPr/>
        </p:nvSpPr>
        <p:spPr>
          <a:xfrm>
            <a:off x="1194535" y="2862603"/>
            <a:ext cx="1433249" cy="369332"/>
          </a:xfrm>
          <a:prstGeom prst="rect">
            <a:avLst/>
          </a:prstGeom>
        </p:spPr>
        <p:txBody>
          <a:bodyPr wrap="square">
            <a:spAutoFit/>
          </a:bodyPr>
          <a:lstStyle/>
          <a:p>
            <a:r>
              <a:rPr lang="en-US" b="1" dirty="0">
                <a:solidFill>
                  <a:srgbClr val="003300"/>
                </a:solidFill>
                <a:latin typeface="Calibri heading"/>
                <a:ea typeface="맑은 고딕" pitchFamily="50" charset="-127"/>
              </a:rPr>
              <a:t> Introduction</a:t>
            </a:r>
            <a:endParaRPr lang="en-IN" b="1" dirty="0">
              <a:latin typeface="Calibri heading"/>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5" name="TextBox 4">
            <a:extLst>
              <a:ext uri="{FF2B5EF4-FFF2-40B4-BE49-F238E27FC236}">
                <a16:creationId xmlns:a16="http://schemas.microsoft.com/office/drawing/2014/main" id="{A64DBA46-67D2-4AF7-8095-075D8A95C7A5}"/>
              </a:ext>
            </a:extLst>
          </p:cNvPr>
          <p:cNvSpPr txBox="1"/>
          <p:nvPr/>
        </p:nvSpPr>
        <p:spPr>
          <a:xfrm>
            <a:off x="215516" y="1196752"/>
            <a:ext cx="8712968" cy="646330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SemiLight SemiConde" panose="020B0502040204020203" pitchFamily="34" charset="0"/>
              </a:rPr>
              <a:t>This Project is based on a football management system, where users can access information about the players, various football clubs, football managers, team information etc. from the database. </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Users can create an account to experience the various features of the software. There are two types of accounts in the system, namely the regular accounts and the </a:t>
            </a:r>
            <a:r>
              <a:rPr lang="en-US" dirty="0" err="1">
                <a:latin typeface="Bahnschrift SemiLight SemiConde" panose="020B0502040204020203" pitchFamily="34" charset="0"/>
              </a:rPr>
              <a:t>premi</a:t>
            </a:r>
            <a:r>
              <a:rPr lang="en-US" dirty="0">
                <a:latin typeface="Bahnschrift SemiLight SemiConde" panose="020B0502040204020203" pitchFamily="34" charset="0"/>
              </a:rPr>
              <a:t>-um accounts. </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Regular accounts can access only details about the players and nothing else. The regular account users can enter their preferred player name they want to search for. </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The details of the corresponding player will be retrieved from the ‘all players’ table and displayed. This is the only feature that the regular account holders can experience.</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IN" dirty="0">
                <a:latin typeface="Bahnschrift SemiLight SemiConde" panose="020B0502040204020203" pitchFamily="34" charset="0"/>
              </a:rPr>
              <a:t>The premium account holders have access to a wide range of details, statistics and information about the clubs, players and managers.</a:t>
            </a:r>
          </a:p>
          <a:p>
            <a:endParaRPr lang="en-IN" dirty="0">
              <a:latin typeface="Bahnschrift SemiLight SemiConde" panose="020B0502040204020203" pitchFamily="34" charset="0"/>
            </a:endParaRPr>
          </a:p>
          <a:p>
            <a:pPr marL="285750" indent="-285750">
              <a:buFont typeface="Arial" panose="020B0604020202020204" pitchFamily="34" charset="0"/>
              <a:buChar char="•"/>
            </a:pPr>
            <a:r>
              <a:rPr lang="en-IN" dirty="0">
                <a:latin typeface="Bahnschrift SemiLight SemiConde" panose="020B0502040204020203" pitchFamily="34" charset="0"/>
              </a:rPr>
              <a:t> For premium users, there is an option in the home screen navigation bar called premium, where they will be asked to enter their account credentials.</a:t>
            </a:r>
          </a:p>
          <a:p>
            <a:endParaRPr lang="en-IN" dirty="0"/>
          </a:p>
          <a:p>
            <a:r>
              <a:rPr lang="en-IN" dirty="0"/>
              <a:t> </a:t>
            </a:r>
          </a:p>
          <a:p>
            <a:r>
              <a:rPr lang="en-IN" dirty="0"/>
              <a:t> </a:t>
            </a:r>
          </a:p>
          <a:p>
            <a:r>
              <a:rPr lang="en-US" dirty="0"/>
              <a:t> </a:t>
            </a: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en-US" altLang="ko-KR" dirty="0"/>
              <a:t>Schema Diagram</a:t>
            </a:r>
            <a:endParaRPr lang="ko-KR" altLang="en-US" dirty="0"/>
          </a:p>
        </p:txBody>
      </p:sp>
      <p:pic>
        <p:nvPicPr>
          <p:cNvPr id="4" name="Picture 3">
            <a:extLst>
              <a:ext uri="{FF2B5EF4-FFF2-40B4-BE49-F238E27FC236}">
                <a16:creationId xmlns:a16="http://schemas.microsoft.com/office/drawing/2014/main" id="{985D7C8F-B097-4917-B7BE-7C06349E7F7B}"/>
              </a:ext>
            </a:extLst>
          </p:cNvPr>
          <p:cNvPicPr>
            <a:picLocks noChangeAspect="1"/>
          </p:cNvPicPr>
          <p:nvPr/>
        </p:nvPicPr>
        <p:blipFill>
          <a:blip r:embed="rId2"/>
          <a:stretch>
            <a:fillRect/>
          </a:stretch>
        </p:blipFill>
        <p:spPr>
          <a:xfrm>
            <a:off x="755576" y="1268760"/>
            <a:ext cx="7704856" cy="53285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80BCA2-59F6-487E-AE36-F50ED9A257FE}"/>
              </a:ext>
            </a:extLst>
          </p:cNvPr>
          <p:cNvSpPr>
            <a:spLocks noGrp="1"/>
          </p:cNvSpPr>
          <p:nvPr>
            <p:ph idx="1"/>
          </p:nvPr>
        </p:nvSpPr>
        <p:spPr>
          <a:xfrm>
            <a:off x="-108520" y="483890"/>
            <a:ext cx="9145016" cy="6473502"/>
          </a:xfrm>
        </p:spPr>
        <p:txBody>
          <a:bodyPr>
            <a:normAutofit fontScale="25000" lnSpcReduction="20000"/>
          </a:bodyPr>
          <a:lstStyle/>
          <a:p>
            <a:endParaRPr lang="en-IN" altLang="en-US" sz="4800" i="0" dirty="0">
              <a:latin typeface="Bahnschrift SemiLight SemiConde" panose="020B0502040204020203" pitchFamily="34" charset="0"/>
            </a:endParaRPr>
          </a:p>
          <a:p>
            <a:r>
              <a:rPr lang="en-IN" altLang="en-US" sz="5600" b="1" i="0" dirty="0">
                <a:latin typeface="Bahnschrift SemiLight SemiConde" panose="020B0502040204020203" pitchFamily="34" charset="0"/>
              </a:rPr>
              <a:t> </a:t>
            </a:r>
            <a:endParaRPr lang="en-IN" altLang="en-US" sz="5600" i="0" dirty="0">
              <a:latin typeface="Bahnschrift SemiLight SemiConde" panose="020B0502040204020203" pitchFamily="34" charset="0"/>
            </a:endParaRPr>
          </a:p>
          <a:p>
            <a:r>
              <a:rPr lang="en-IN" altLang="en-US" sz="56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1</a:t>
            </a:r>
            <a:r>
              <a:rPr lang="en-IN" altLang="en-US" sz="7200" i="0" u="sng" dirty="0">
                <a:latin typeface="Bahnschrift SemiLight SemiConde" panose="020B0502040204020203" pitchFamily="34" charset="0"/>
              </a:rPr>
              <a:t>)</a:t>
            </a:r>
            <a:r>
              <a:rPr lang="en-IN" altLang="en-US" sz="7200" b="1" i="0" u="sng" dirty="0">
                <a:latin typeface="Bahnschrift SemiLight SemiConde" panose="020B0502040204020203" pitchFamily="34" charset="0"/>
              </a:rPr>
              <a:t>The All players</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 consists of the data of all the players from various clubs, with attributes/columns such as height, name etc</a:t>
            </a:r>
          </a:p>
          <a:p>
            <a:r>
              <a:rPr lang="en-IN" altLang="en-US" sz="72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2) </a:t>
            </a:r>
            <a:r>
              <a:rPr lang="en-IN" altLang="en-US" sz="7200" b="1" i="0" u="sng" dirty="0">
                <a:latin typeface="Bahnschrift SemiLight SemiConde" panose="020B0502040204020203" pitchFamily="34" charset="0"/>
              </a:rPr>
              <a:t>The </a:t>
            </a:r>
            <a:r>
              <a:rPr lang="en-IN" altLang="en-US" sz="7200" b="1" i="0" u="sng" dirty="0" err="1">
                <a:latin typeface="Bahnschrift SemiLight SemiConde" panose="020B0502040204020203" pitchFamily="34" charset="0"/>
              </a:rPr>
              <a:t>Login_track</a:t>
            </a:r>
            <a:r>
              <a:rPr lang="en-IN" altLang="en-US" sz="7200" b="1" i="0" u="sng"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 is used for keeping a track of the users who have logged in. It also helps in storing the details of the users’ login time for their current session as well as the previous session. </a:t>
            </a:r>
          </a:p>
          <a:p>
            <a:r>
              <a:rPr lang="en-IN" altLang="en-US" sz="72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3) </a:t>
            </a:r>
            <a:r>
              <a:rPr lang="en-IN" altLang="en-US" sz="7200" b="1" i="0" u="sng" dirty="0">
                <a:latin typeface="Bahnschrift SemiLight SemiConde" panose="020B0502040204020203" pitchFamily="34" charset="0"/>
              </a:rPr>
              <a:t>The Manager</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 consists of information on the managers belonging to various football clubs. </a:t>
            </a:r>
          </a:p>
          <a:p>
            <a:r>
              <a:rPr lang="en-IN" altLang="en-US" sz="72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4</a:t>
            </a:r>
            <a:r>
              <a:rPr lang="en-IN" altLang="en-US" sz="7200" i="0" u="sng" dirty="0">
                <a:latin typeface="Bahnschrift SemiLight SemiConde" panose="020B0502040204020203" pitchFamily="34" charset="0"/>
              </a:rPr>
              <a:t>) </a:t>
            </a:r>
            <a:r>
              <a:rPr lang="en-IN" altLang="en-US" sz="7200" b="1" i="0" u="sng" dirty="0">
                <a:latin typeface="Bahnschrift SemiLight SemiConde" panose="020B0502040204020203" pitchFamily="34" charset="0"/>
              </a:rPr>
              <a:t>The Personal Details</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–User can edit only those aspects that were mentioned in the table except for the primary key. The changes will be reflected in this table as well as all players table. </a:t>
            </a:r>
          </a:p>
          <a:p>
            <a:r>
              <a:rPr lang="en-IN" altLang="en-US" sz="72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5) </a:t>
            </a:r>
            <a:r>
              <a:rPr lang="en-IN" altLang="en-US" sz="7200" b="1" i="0" u="sng" dirty="0">
                <a:latin typeface="Bahnschrift SemiLight SemiConde" panose="020B0502040204020203" pitchFamily="34" charset="0"/>
              </a:rPr>
              <a:t>The </a:t>
            </a:r>
            <a:r>
              <a:rPr lang="en-IN" altLang="en-US" sz="7200" b="1" i="0" u="sng" dirty="0" err="1">
                <a:latin typeface="Bahnschrift SemiLight SemiConde" panose="020B0502040204020203" pitchFamily="34" charset="0"/>
              </a:rPr>
              <a:t>Premium_logs</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 records if the user has been updated to premium using triggers. </a:t>
            </a:r>
          </a:p>
          <a:p>
            <a:endParaRPr lang="en-IN" altLang="en-US" sz="7200" i="0" dirty="0">
              <a:latin typeface="Bahnschrift SemiLight SemiConde" panose="020B0502040204020203" pitchFamily="34" charset="0"/>
            </a:endParaRPr>
          </a:p>
          <a:p>
            <a:r>
              <a:rPr lang="en-IN" altLang="en-US" sz="7200" i="0" dirty="0">
                <a:latin typeface="Bahnschrift SemiLight SemiConde" panose="020B0502040204020203" pitchFamily="34" charset="0"/>
              </a:rPr>
              <a:t>6)</a:t>
            </a:r>
            <a:r>
              <a:rPr lang="en-IN" altLang="en-US" sz="7200" i="0" u="sng" dirty="0">
                <a:latin typeface="Bahnschrift SemiLight SemiConde" panose="020B0502040204020203" pitchFamily="34" charset="0"/>
              </a:rPr>
              <a:t> </a:t>
            </a:r>
            <a:r>
              <a:rPr lang="en-IN" altLang="en-US" sz="7200" b="1" i="0" u="sng" dirty="0">
                <a:latin typeface="Bahnschrift SemiLight SemiConde" panose="020B0502040204020203" pitchFamily="34" charset="0"/>
              </a:rPr>
              <a:t>The Stadiums </a:t>
            </a:r>
            <a:r>
              <a:rPr lang="en-IN" altLang="en-US" sz="7200" i="0" dirty="0">
                <a:latin typeface="Bahnschrift SemiLight SemiConde" panose="020B0502040204020203" pitchFamily="34" charset="0"/>
              </a:rPr>
              <a:t>–This table contains information on various stadiums.  </a:t>
            </a:r>
          </a:p>
          <a:p>
            <a:endParaRPr lang="en-IN" altLang="en-US" sz="7200" i="0" dirty="0">
              <a:latin typeface="Bahnschrift SemiLight SemiConde" panose="020B0502040204020203" pitchFamily="34" charset="0"/>
            </a:endParaRPr>
          </a:p>
          <a:p>
            <a:r>
              <a:rPr lang="en-IN" altLang="en-US" sz="7200" i="0" dirty="0">
                <a:latin typeface="Bahnschrift SemiLight SemiConde" panose="020B0502040204020203" pitchFamily="34" charset="0"/>
              </a:rPr>
              <a:t>7)</a:t>
            </a:r>
            <a:r>
              <a:rPr lang="en-IN" altLang="en-US" sz="7200" i="0" u="sng" dirty="0">
                <a:latin typeface="Bahnschrift SemiLight SemiConde" panose="020B0502040204020203" pitchFamily="34" charset="0"/>
              </a:rPr>
              <a:t> </a:t>
            </a:r>
            <a:r>
              <a:rPr lang="en-IN" altLang="en-US" sz="7200" b="1" i="0" u="sng" dirty="0">
                <a:latin typeface="Bahnschrift SemiLight SemiConde" panose="020B0502040204020203" pitchFamily="34" charset="0"/>
              </a:rPr>
              <a:t>The </a:t>
            </a:r>
            <a:r>
              <a:rPr lang="en-IN" altLang="en-US" sz="7200" b="1" i="0" u="sng" dirty="0" err="1">
                <a:latin typeface="Bahnschrift SemiLight SemiConde" panose="020B0502040204020203" pitchFamily="34" charset="0"/>
              </a:rPr>
              <a:t>Update_logs</a:t>
            </a:r>
            <a:r>
              <a:rPr lang="en-IN" altLang="en-US" sz="7200" b="1" i="0" u="sng"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table’s records get updated whenever admin updates user data. </a:t>
            </a:r>
          </a:p>
          <a:p>
            <a:r>
              <a:rPr lang="en-IN" altLang="en-US" sz="7200" i="0" dirty="0">
                <a:latin typeface="Bahnschrift SemiLight SemiConde" panose="020B0502040204020203" pitchFamily="34" charset="0"/>
              </a:rPr>
              <a:t> </a:t>
            </a:r>
          </a:p>
          <a:p>
            <a:r>
              <a:rPr lang="en-IN" altLang="en-US" sz="7200" i="0" dirty="0">
                <a:latin typeface="Bahnschrift SemiLight SemiConde" panose="020B0502040204020203" pitchFamily="34" charset="0"/>
              </a:rPr>
              <a:t>8) </a:t>
            </a:r>
            <a:r>
              <a:rPr lang="en-IN" altLang="en-US" sz="7200" b="1" i="0" u="sng" dirty="0">
                <a:latin typeface="Bahnschrift SemiLight SemiConde" panose="020B0502040204020203" pitchFamily="34" charset="0"/>
              </a:rPr>
              <a:t>The Users</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 This table contains data of all the users.  </a:t>
            </a:r>
          </a:p>
          <a:p>
            <a:endParaRPr lang="en-IN" altLang="en-US" sz="7200" i="0" dirty="0">
              <a:latin typeface="Bahnschrift SemiLight SemiConde" panose="020B0502040204020203" pitchFamily="34" charset="0"/>
            </a:endParaRPr>
          </a:p>
          <a:p>
            <a:r>
              <a:rPr lang="en-IN" altLang="en-US" sz="7200" i="0" dirty="0">
                <a:latin typeface="Bahnschrift SemiLight SemiConde" panose="020B0502040204020203" pitchFamily="34" charset="0"/>
              </a:rPr>
              <a:t>9) </a:t>
            </a:r>
            <a:r>
              <a:rPr lang="en-IN" altLang="en-US" sz="7200" b="1" i="0" u="sng" dirty="0">
                <a:latin typeface="Bahnschrift SemiLight SemiConde" panose="020B0502040204020203" pitchFamily="34" charset="0"/>
              </a:rPr>
              <a:t>The Teams</a:t>
            </a:r>
            <a:r>
              <a:rPr lang="en-IN" altLang="en-US" sz="7200" b="1" i="0" dirty="0">
                <a:latin typeface="Bahnschrift SemiLight SemiConde" panose="020B0502040204020203" pitchFamily="34" charset="0"/>
              </a:rPr>
              <a:t> </a:t>
            </a:r>
            <a:r>
              <a:rPr lang="en-IN" altLang="en-US" sz="7200" i="0" dirty="0">
                <a:latin typeface="Bahnschrift SemiLight SemiConde" panose="020B0502040204020203" pitchFamily="34" charset="0"/>
              </a:rPr>
              <a:t>– The teams table contains information about the teams.</a:t>
            </a:r>
          </a:p>
          <a:p>
            <a:r>
              <a:rPr lang="en-IN" altLang="en-US" sz="7200" dirty="0"/>
              <a:t> </a:t>
            </a:r>
          </a:p>
          <a:p>
            <a:endParaRPr lang="en-IN" altLang="en-US" sz="7200" i="0" dirty="0">
              <a:latin typeface="Bahnschrift SemiLight SemiConde" panose="020B0502040204020203" pitchFamily="34" charset="0"/>
            </a:endParaRPr>
          </a:p>
          <a:p>
            <a:endParaRPr lang="en-IN" altLang="en-US" sz="7200" i="0" dirty="0">
              <a:latin typeface="Bahnschrift SemiLight SemiConde" panose="020B0502040204020203" pitchFamily="34" charset="0"/>
            </a:endParaRPr>
          </a:p>
          <a:p>
            <a:endParaRPr lang="en-IN" altLang="en-US" sz="7200" i="0" dirty="0">
              <a:latin typeface="Bahnschrift SemiLight SemiConde" panose="020B0502040204020203" pitchFamily="34" charset="0"/>
            </a:endParaRPr>
          </a:p>
          <a:p>
            <a:r>
              <a:rPr lang="en-IN" altLang="en-US" sz="7200" i="0" dirty="0">
                <a:latin typeface="Bahnschrift SemiLight SemiConde" panose="020B0502040204020203" pitchFamily="34" charset="0"/>
              </a:rPr>
              <a:t> </a:t>
            </a:r>
          </a:p>
          <a:p>
            <a:r>
              <a:rPr lang="en-IN" altLang="en-US" sz="4800" i="0" dirty="0">
                <a:latin typeface="Bahnschrift SemiLight SemiConde" panose="020B0502040204020203" pitchFamily="34" charset="0"/>
              </a:rPr>
              <a:t> </a:t>
            </a:r>
          </a:p>
          <a:p>
            <a:r>
              <a:rPr lang="en-IN" altLang="en-US" sz="4800" i="0" dirty="0">
                <a:latin typeface="Bahnschrift SemiLight SemiConde" panose="020B0502040204020203" pitchFamily="34" charset="0"/>
              </a:rPr>
              <a:t> </a:t>
            </a:r>
          </a:p>
          <a:p>
            <a:r>
              <a:rPr lang="en-IN" altLang="en-US" sz="4800" i="0" dirty="0">
                <a:latin typeface="Bahnschrift SemiLight SemiConde" panose="020B0502040204020203" pitchFamily="34" charset="0"/>
              </a:rPr>
              <a:t> </a:t>
            </a:r>
          </a:p>
          <a:p>
            <a:endParaRPr lang="en-IN" dirty="0"/>
          </a:p>
        </p:txBody>
      </p:sp>
      <p:sp>
        <p:nvSpPr>
          <p:cNvPr id="3" name="Title 2">
            <a:extLst>
              <a:ext uri="{FF2B5EF4-FFF2-40B4-BE49-F238E27FC236}">
                <a16:creationId xmlns:a16="http://schemas.microsoft.com/office/drawing/2014/main" id="{C6A3558F-E3D7-4B6F-B075-4FF355C1AB48}"/>
              </a:ext>
            </a:extLst>
          </p:cNvPr>
          <p:cNvSpPr>
            <a:spLocks noGrp="1"/>
          </p:cNvSpPr>
          <p:nvPr>
            <p:ph type="title"/>
          </p:nvPr>
        </p:nvSpPr>
        <p:spPr/>
        <p:txBody>
          <a:bodyPr/>
          <a:lstStyle/>
          <a:p>
            <a:r>
              <a:rPr lang="en-IN" dirty="0"/>
              <a:t>Tables</a:t>
            </a:r>
          </a:p>
        </p:txBody>
      </p:sp>
    </p:spTree>
    <p:extLst>
      <p:ext uri="{BB962C8B-B14F-4D97-AF65-F5344CB8AC3E}">
        <p14:creationId xmlns:p14="http://schemas.microsoft.com/office/powerpoint/2010/main" val="316176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89818-DE48-4C59-8025-EA64BF23BACF}"/>
              </a:ext>
            </a:extLst>
          </p:cNvPr>
          <p:cNvSpPr>
            <a:spLocks noGrp="1"/>
          </p:cNvSpPr>
          <p:nvPr>
            <p:ph type="title"/>
          </p:nvPr>
        </p:nvSpPr>
        <p:spPr/>
        <p:txBody>
          <a:bodyPr/>
          <a:lstStyle/>
          <a:p>
            <a:r>
              <a:rPr lang="en-IN" dirty="0"/>
              <a:t>ER Diagram </a:t>
            </a:r>
          </a:p>
        </p:txBody>
      </p:sp>
      <p:pic>
        <p:nvPicPr>
          <p:cNvPr id="4" name="Content Placeholder 3">
            <a:extLst>
              <a:ext uri="{FF2B5EF4-FFF2-40B4-BE49-F238E27FC236}">
                <a16:creationId xmlns:a16="http://schemas.microsoft.com/office/drawing/2014/main" id="{39D74BBE-3BBE-4918-BFA6-D8B785DF912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0179" r="30734" b="4038"/>
          <a:stretch/>
        </p:blipFill>
        <p:spPr bwMode="auto">
          <a:xfrm>
            <a:off x="1043608" y="1052736"/>
            <a:ext cx="6264696" cy="5628679"/>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CE14E2A2-C766-4129-9F49-BD6C46F84285}"/>
              </a:ext>
            </a:extLst>
          </p:cNvPr>
          <p:cNvSpPr/>
          <p:nvPr/>
        </p:nvSpPr>
        <p:spPr>
          <a:xfrm>
            <a:off x="3347864" y="5949280"/>
            <a:ext cx="79208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4021AF-85D8-44FB-8A6C-9B04189E6E93}"/>
              </a:ext>
            </a:extLst>
          </p:cNvPr>
          <p:cNvSpPr/>
          <p:nvPr/>
        </p:nvSpPr>
        <p:spPr>
          <a:xfrm>
            <a:off x="1763688" y="1412776"/>
            <a:ext cx="93610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224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000026-BD1D-4CD8-9E64-1B34697493D3}"/>
              </a:ext>
            </a:extLst>
          </p:cNvPr>
          <p:cNvSpPr>
            <a:spLocks noGrp="1"/>
          </p:cNvSpPr>
          <p:nvPr>
            <p:ph type="title"/>
          </p:nvPr>
        </p:nvSpPr>
        <p:spPr/>
        <p:txBody>
          <a:bodyPr/>
          <a:lstStyle/>
          <a:p>
            <a:r>
              <a:rPr lang="en-IN" dirty="0"/>
              <a:t>Result</a:t>
            </a:r>
          </a:p>
        </p:txBody>
      </p:sp>
      <p:sp>
        <p:nvSpPr>
          <p:cNvPr id="4" name="TextBox 3">
            <a:extLst>
              <a:ext uri="{FF2B5EF4-FFF2-40B4-BE49-F238E27FC236}">
                <a16:creationId xmlns:a16="http://schemas.microsoft.com/office/drawing/2014/main" id="{77A3F894-394A-4764-AF2F-F4C65BF7F4E9}"/>
              </a:ext>
            </a:extLst>
          </p:cNvPr>
          <p:cNvSpPr txBox="1"/>
          <p:nvPr/>
        </p:nvSpPr>
        <p:spPr>
          <a:xfrm>
            <a:off x="395536" y="1484784"/>
            <a:ext cx="8136904" cy="480131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SemiLight SemiConde" panose="020B0502040204020203" pitchFamily="34" charset="0"/>
              </a:rPr>
              <a:t>The football management system that has been developed in this project allows users to access information related to football players, clubs and other aspects related to the game.</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The system acts as a one-point destination for users eager to know about the various details and statistics of the game. It allows users to create accounts and rewards them with points based on their activity in the system and upgrades them to premium if their activity matches certain criteria.</a:t>
            </a:r>
          </a:p>
          <a:p>
            <a:r>
              <a:rPr lang="en-US" dirty="0">
                <a:latin typeface="Bahnschrift SemiLight SemiConde" panose="020B0502040204020203" pitchFamily="34" charset="0"/>
              </a:rPr>
              <a:t> </a:t>
            </a:r>
          </a:p>
          <a:p>
            <a:pPr marL="285750" indent="-285750">
              <a:buFont typeface="Arial" panose="020B0604020202020204" pitchFamily="34" charset="0"/>
              <a:buChar char="•"/>
            </a:pPr>
            <a:r>
              <a:rPr lang="en-US" dirty="0">
                <a:latin typeface="Bahnschrift SemiLight SemiConde" panose="020B0502040204020203" pitchFamily="34" charset="0"/>
              </a:rPr>
              <a:t>As a premium account holder, the user gets exposed to profound information about various clubs, managers and the skill set of the players.</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One of the limitations is that we cannot delete player data. </a:t>
            </a:r>
          </a:p>
          <a:p>
            <a:endParaRPr lang="en-US" dirty="0">
              <a:latin typeface="Bahnschrift SemiLight SemiConde" panose="020B0502040204020203" pitchFamily="34" charset="0"/>
            </a:endParaRPr>
          </a:p>
          <a:p>
            <a:pPr marL="285750" indent="-285750">
              <a:buFont typeface="Arial" panose="020B0604020202020204" pitchFamily="34" charset="0"/>
              <a:buChar char="•"/>
            </a:pPr>
            <a:r>
              <a:rPr lang="en-US" dirty="0">
                <a:latin typeface="Bahnschrift SemiLight SemiConde" panose="020B0502040204020203" pitchFamily="34" charset="0"/>
              </a:rPr>
              <a:t>Another limitation the admin cannot manage the users. The future enhancements can have the features of football news, fixtures and the up-gradation to the premium account can be based on a subscription basis.</a:t>
            </a:r>
            <a:endParaRPr lang="en-IN" dirty="0">
              <a:latin typeface="Bahnschrift SemiLight SemiConde" panose="020B0502040204020203" pitchFamily="34" charset="0"/>
            </a:endParaRPr>
          </a:p>
        </p:txBody>
      </p:sp>
    </p:spTree>
    <p:extLst>
      <p:ext uri="{BB962C8B-B14F-4D97-AF65-F5344CB8AC3E}">
        <p14:creationId xmlns:p14="http://schemas.microsoft.com/office/powerpoint/2010/main" val="379867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35331</TotalTime>
  <Words>612</Words>
  <Application>Microsoft Office PowerPoint</Application>
  <PresentationFormat>On-screen Show (4:3)</PresentationFormat>
  <Paragraphs>74</Paragraphs>
  <Slides>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Bahnschrift SemiLight SemiConde</vt:lpstr>
      <vt:lpstr>Arial</vt:lpstr>
      <vt:lpstr>굴림체</vt:lpstr>
      <vt:lpstr>Arial Black</vt:lpstr>
      <vt:lpstr>맑은 고딕</vt:lpstr>
      <vt:lpstr>Calibri heading</vt:lpstr>
      <vt:lpstr>Calibri</vt:lpstr>
      <vt:lpstr>Noto Sans</vt:lpstr>
      <vt:lpstr>Calibri Light</vt:lpstr>
      <vt:lpstr>Office 테마</vt:lpstr>
      <vt:lpstr>Football Management System</vt:lpstr>
      <vt:lpstr>PowerPoint Presentation</vt:lpstr>
      <vt:lpstr>Introduction</vt:lpstr>
      <vt:lpstr>Schema Diagram</vt:lpstr>
      <vt:lpstr>Tables</vt:lpstr>
      <vt:lpstr>ER Diagram </vt:lpstr>
      <vt:lpstr>Result</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Varsha Ryali</cp:lastModifiedBy>
  <cp:revision>7</cp:revision>
  <dcterms:created xsi:type="dcterms:W3CDTF">2010-02-01T08:03:16Z</dcterms:created>
  <dcterms:modified xsi:type="dcterms:W3CDTF">2020-06-13T19:47:22Z</dcterms:modified>
  <cp:category>www.slidemembers.com</cp:category>
</cp:coreProperties>
</file>